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3"/>
  </p:notesMasterIdLst>
  <p:sldIdLst>
    <p:sldId id="256" r:id="rId2"/>
    <p:sldId id="303" r:id="rId3"/>
    <p:sldId id="304" r:id="rId4"/>
    <p:sldId id="309" r:id="rId5"/>
    <p:sldId id="305" r:id="rId6"/>
    <p:sldId id="306" r:id="rId7"/>
    <p:sldId id="308" r:id="rId8"/>
    <p:sldId id="307" r:id="rId9"/>
    <p:sldId id="265" r:id="rId10"/>
    <p:sldId id="268" r:id="rId11"/>
    <p:sldId id="270" r:id="rId12"/>
    <p:sldId id="272" r:id="rId13"/>
    <p:sldId id="273" r:id="rId14"/>
    <p:sldId id="293" r:id="rId15"/>
    <p:sldId id="274" r:id="rId16"/>
    <p:sldId id="310" r:id="rId17"/>
    <p:sldId id="313" r:id="rId18"/>
    <p:sldId id="314" r:id="rId19"/>
    <p:sldId id="312" r:id="rId20"/>
    <p:sldId id="311" r:id="rId21"/>
    <p:sldId id="275" r:id="rId22"/>
    <p:sldId id="320" r:id="rId23"/>
    <p:sldId id="321" r:id="rId24"/>
    <p:sldId id="286" r:id="rId25"/>
    <p:sldId id="287" r:id="rId26"/>
    <p:sldId id="290" r:id="rId27"/>
    <p:sldId id="294" r:id="rId28"/>
    <p:sldId id="277" r:id="rId29"/>
    <p:sldId id="288" r:id="rId30"/>
    <p:sldId id="289" r:id="rId31"/>
    <p:sldId id="295" r:id="rId32"/>
    <p:sldId id="296" r:id="rId33"/>
    <p:sldId id="297" r:id="rId34"/>
    <p:sldId id="298" r:id="rId35"/>
    <p:sldId id="299" r:id="rId36"/>
    <p:sldId id="300" r:id="rId37"/>
    <p:sldId id="301" r:id="rId38"/>
    <p:sldId id="302" r:id="rId39"/>
    <p:sldId id="291" r:id="rId40"/>
    <p:sldId id="280" r:id="rId41"/>
    <p:sldId id="292" r:id="rId42"/>
    <p:sldId id="316" r:id="rId43"/>
    <p:sldId id="318" r:id="rId44"/>
    <p:sldId id="317" r:id="rId45"/>
    <p:sldId id="278" r:id="rId46"/>
    <p:sldId id="281" r:id="rId47"/>
    <p:sldId id="283" r:id="rId48"/>
    <p:sldId id="282" r:id="rId49"/>
    <p:sldId id="284" r:id="rId50"/>
    <p:sldId id="319" r:id="rId51"/>
    <p:sldId id="263"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815"/>
  </p:normalViewPr>
  <p:slideViewPr>
    <p:cSldViewPr snapToGrid="0">
      <p:cViewPr varScale="1">
        <p:scale>
          <a:sx n="90" d="100"/>
          <a:sy n="90" d="100"/>
        </p:scale>
        <p:origin x="232" y="6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406638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4143035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1191836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37</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38</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39</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2644696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18962094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37680716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3756896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3113617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31551191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50</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1662410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1802428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3738576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10/20/23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10/20/23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(p. 92).</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(p. 51)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 (p.57). Keep it close to 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4.You don’t have to use a graphic when there isn’t much data — a table is often better.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5. Pie charts are useless. </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2713636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70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555585"/>
            <a:ext cx="7772400" cy="6082264"/>
          </a:xfrm>
          <a:prstGeom prst="rect">
            <a:avLst/>
          </a:prstGeom>
        </p:spPr>
      </p:pic>
    </p:spTree>
    <p:extLst>
      <p:ext uri="{BB962C8B-B14F-4D97-AF65-F5344CB8AC3E}">
        <p14:creationId xmlns:p14="http://schemas.microsoft.com/office/powerpoint/2010/main" val="2416939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
        <p:nvSpPr>
          <p:cNvPr id="2" name="Title 4">
            <a:extLst>
              <a:ext uri="{FF2B5EF4-FFF2-40B4-BE49-F238E27FC236}">
                <a16:creationId xmlns:a16="http://schemas.microsoft.com/office/drawing/2014/main" id="{FAB1C1D4-158D-D32F-ECF8-1E83111D6666}"/>
              </a:ext>
            </a:extLst>
          </p:cNvPr>
          <p:cNvSpPr txBox="1">
            <a:spLocks/>
          </p:cNvSpPr>
          <p:nvPr/>
        </p:nvSpPr>
        <p:spPr>
          <a:xfrm>
            <a:off x="1141413" y="609600"/>
            <a:ext cx="9905998" cy="5177742"/>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Removing outliers and then some downstream processing</a:t>
            </a:r>
          </a:p>
        </p:txBody>
      </p:sp>
    </p:spTree>
    <p:extLst>
      <p:ext uri="{BB962C8B-B14F-4D97-AF65-F5344CB8AC3E}">
        <p14:creationId xmlns:p14="http://schemas.microsoft.com/office/powerpoint/2010/main" val="2900722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905221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91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a:blip r:embed="rId3"/>
          <a:stretch>
            <a:fillRect/>
          </a:stretch>
        </p:blipFill>
        <p:spPr>
          <a:xfrm>
            <a:off x="2493818" y="0"/>
            <a:ext cx="7204364" cy="6858000"/>
          </a:xfrm>
          <a:prstGeom prst="rect">
            <a:avLst/>
          </a:prstGeom>
        </p:spPr>
      </p:pic>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392127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0"/>
            <a:ext cx="6461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88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2708373"/>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2086522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40336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a:t>
            </a:r>
            <a:r>
              <a:rPr lang="en-US"/>
              <a:t>/GLM (VAR model/ARIMA)</a:t>
            </a:r>
            <a:endParaRPr lang="en-US" dirty="0"/>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634523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Tree>
    <p:extLst>
      <p:ext uri="{BB962C8B-B14F-4D97-AF65-F5344CB8AC3E}">
        <p14:creationId xmlns:p14="http://schemas.microsoft.com/office/powerpoint/2010/main" val="2694809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Tree>
    <p:extLst>
      <p:ext uri="{BB962C8B-B14F-4D97-AF65-F5344CB8AC3E}">
        <p14:creationId xmlns:p14="http://schemas.microsoft.com/office/powerpoint/2010/main" val="3208414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1117756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of a graph showing the growth of a number of importers&#10;&#10;Description automatically generated">
            <a:extLst>
              <a:ext uri="{FF2B5EF4-FFF2-40B4-BE49-F238E27FC236}">
                <a16:creationId xmlns:a16="http://schemas.microsoft.com/office/drawing/2014/main" id="{FA26BE0E-B161-0C91-7922-979A244A5AD7}"/>
              </a:ext>
            </a:extLst>
          </p:cNvPr>
          <p:cNvPicPr>
            <a:picLocks noChangeAspect="1"/>
          </p:cNvPicPr>
          <p:nvPr/>
        </p:nvPicPr>
        <p:blipFill>
          <a:blip r:embed="rId3"/>
          <a:stretch>
            <a:fillRect/>
          </a:stretch>
        </p:blipFill>
        <p:spPr>
          <a:xfrm>
            <a:off x="1791020" y="0"/>
            <a:ext cx="7772400" cy="6190867"/>
          </a:xfrm>
          <a:prstGeom prst="rect">
            <a:avLst/>
          </a:prstGeom>
        </p:spPr>
      </p:pic>
    </p:spTree>
    <p:extLst>
      <p:ext uri="{BB962C8B-B14F-4D97-AF65-F5344CB8AC3E}">
        <p14:creationId xmlns:p14="http://schemas.microsoft.com/office/powerpoint/2010/main" val="42744127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441507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showing the amount of exporting data&#10;&#10;Description automatically generated">
            <a:extLst>
              <a:ext uri="{FF2B5EF4-FFF2-40B4-BE49-F238E27FC236}">
                <a16:creationId xmlns:a16="http://schemas.microsoft.com/office/drawing/2014/main" id="{36F0605F-406D-235F-C538-D772A16FF686}"/>
              </a:ext>
            </a:extLst>
          </p:cNvPr>
          <p:cNvPicPr>
            <a:picLocks noChangeAspect="1"/>
          </p:cNvPicPr>
          <p:nvPr/>
        </p:nvPicPr>
        <p:blipFill>
          <a:blip r:embed="rId3"/>
          <a:stretch>
            <a:fillRect/>
          </a:stretch>
        </p:blipFill>
        <p:spPr>
          <a:xfrm>
            <a:off x="1760483" y="0"/>
            <a:ext cx="7772400" cy="6147262"/>
          </a:xfrm>
          <a:prstGeom prst="rect">
            <a:avLst/>
          </a:prstGeom>
        </p:spPr>
      </p:pic>
    </p:spTree>
    <p:extLst>
      <p:ext uri="{BB962C8B-B14F-4D97-AF65-F5344CB8AC3E}">
        <p14:creationId xmlns:p14="http://schemas.microsoft.com/office/powerpoint/2010/main" val="1797840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t>xx</a:t>
            </a:r>
          </a:p>
          <a:p>
            <a:endParaRPr lang="en-US" dirty="0"/>
          </a:p>
          <a:p>
            <a:r>
              <a:rPr lang="en-US" u="sng" dirty="0"/>
              <a:t>Reproducible analysis</a:t>
            </a:r>
          </a:p>
          <a:p>
            <a:r>
              <a:rPr lang="en-US"/>
              <a:t>xx</a:t>
            </a:r>
            <a:endParaRPr lang="en-US" dirty="0"/>
          </a:p>
          <a:p>
            <a:endParaRPr lang="en-US" dirty="0"/>
          </a:p>
        </p:txBody>
      </p:sp>
    </p:spTree>
    <p:extLst>
      <p:ext uri="{BB962C8B-B14F-4D97-AF65-F5344CB8AC3E}">
        <p14:creationId xmlns:p14="http://schemas.microsoft.com/office/powerpoint/2010/main" val="1972784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/projects/heat-records-map/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/2022/12/yard-sale/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power law distributions</a:t>
            </a:r>
          </a:p>
        </p:txBody>
      </p:sp>
      <p:sp>
        <p:nvSpPr>
          <p:cNvPr id="2" name="Title 1">
            <a:extLst>
              <a:ext uri="{FF2B5EF4-FFF2-40B4-BE49-F238E27FC236}">
                <a16:creationId xmlns:a16="http://schemas.microsoft.com/office/drawing/2014/main" id="{4F3DC968-02C8-E22E-1BCF-0A6B7FAA6C4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1152958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Why and when </a:t>
            </a:r>
            <a:r>
              <a:rPr lang="en-US"/>
              <a:t>of visualization</a:t>
            </a:r>
            <a:endParaRPr lang="en-US" dirty="0"/>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p:txBody>
      </p:sp>
    </p:spTree>
    <p:extLst>
      <p:ext uri="{BB962C8B-B14F-4D97-AF65-F5344CB8AC3E}">
        <p14:creationId xmlns:p14="http://schemas.microsoft.com/office/powerpoint/2010/main" val="2365851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err="1">
                <a:effectLst/>
                <a:latin typeface="Calibri" panose="020F0502020204030204" pitchFamily="34" charset="0"/>
                <a:ea typeface="Calibri" panose="020F0502020204030204" pitchFamily="34" charset="0"/>
                <a:cs typeface="Times New Roman" panose="02020603050405020304" pitchFamily="18" charset="0"/>
              </a:rPr>
              <a:t>Michale</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gastner</a:t>
            </a:r>
            <a:r>
              <a:rPr lang="en-GB" sz="1800" dirty="0">
                <a:effectLst/>
                <a:latin typeface="Calibri" panose="020F0502020204030204" pitchFamily="34" charset="0"/>
                <a:ea typeface="Calibri" panose="020F0502020204030204" pitchFamily="34" charset="0"/>
                <a:cs typeface="Times New Roman" panose="02020603050405020304" pitchFamily="18" charset="0"/>
              </a:rPr>
              <a:t> visualization</a:t>
            </a: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293791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maps 3d to 2d</a:t>
            </a: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7540</TotalTime>
  <Words>2049</Words>
  <Application>Microsoft Macintosh PowerPoint</Application>
  <PresentationFormat>Widescreen</PresentationFormat>
  <Paragraphs>212</Paragraphs>
  <Slides>51</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Century Gothic</vt:lpstr>
      <vt:lpstr>Georgia</vt:lpstr>
      <vt:lpstr>Lato</vt:lpstr>
      <vt:lpstr>Mesh</vt:lpstr>
      <vt:lpstr>visualization</vt:lpstr>
      <vt:lpstr>Basics and pitfalls in data visualization (TUFTE)      1. Less is more. “Above all else show the data” (p. 92). 2. “Graphical excellence consists of complex ideas communicated with clarity, precision, and efficiency.” (p. 51)  3. Keep it proportional! “Lie Factor = size of effect shown in graphic divided by size of effect in data” (p.57). Keep it close to 1.  4.You don’t have to use a graphic when there isn’t much data — a table is often better.  5. Pie charts are useless. </vt:lpstr>
      <vt:lpstr>Basics and pitfalls in data visualization      1. Tufte 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 </vt:lpstr>
      <vt:lpstr>PowerPoint Presentation</vt:lpstr>
      <vt:lpstr>1. https://pudding.cool/projects/heat-records-map/ 2. https://pudding.cool/2022/12/yard-sale/ power law distributions</vt:lpstr>
      <vt:lpstr>Heatmaps tSNE communicate data storytelling distances not preserved stochastic  difficult to communicate to non-technical experts </vt:lpstr>
      <vt:lpstr>Michale gastner visualization</vt:lpstr>
      <vt:lpstr>problems with communicating high dimensional data. High dimensions are difficult to visualize  maps 3d to 2d</vt:lpstr>
      <vt:lpstr>PowerPoint Presentation</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Case study</vt:lpstr>
      <vt:lpstr>Case study</vt:lpstr>
      <vt:lpstr>Case study</vt:lpstr>
      <vt:lpstr>PowerPoint Presentation</vt:lpstr>
      <vt:lpstr>T-test</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Time series data and autocorrelations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Shiny apps for rapid prototyping and communication</vt:lpstr>
      <vt:lpstr>Why and when of visualization</vt:lpstr>
      <vt:lpstr>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146</cp:revision>
  <cp:lastPrinted>2023-09-21T09:58:26Z</cp:lastPrinted>
  <dcterms:created xsi:type="dcterms:W3CDTF">2023-09-18T08:47:09Z</dcterms:created>
  <dcterms:modified xsi:type="dcterms:W3CDTF">2023-10-20T09:04:24Z</dcterms:modified>
</cp:coreProperties>
</file>